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57" r:id="rId4"/>
    <p:sldId id="258" r:id="rId5"/>
    <p:sldId id="259" r:id="rId6"/>
    <p:sldId id="260" r:id="rId7"/>
    <p:sldId id="261"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1529D7A2-B7FA-4B8A-A648-A463E5FE527B}" type="datetimeFigureOut">
              <a:rPr lang="en-IN" smtClean="0"/>
              <a:t>07-07-2023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A33C59-F6CF-44C5-A387-BF3C9955373E}" type="slidenum">
              <a:rPr lang="en-IN" smtClean="0"/>
              <a:t>‹#›</a:t>
            </a:fld>
            <a:endParaRPr lang="en-IN"/>
          </a:p>
        </p:txBody>
      </p:sp>
    </p:spTree>
    <p:extLst>
      <p:ext uri="{BB962C8B-B14F-4D97-AF65-F5344CB8AC3E}">
        <p14:creationId xmlns:p14="http://schemas.microsoft.com/office/powerpoint/2010/main" val="181262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529D7A2-B7FA-4B8A-A648-A463E5FE527B}" type="datetimeFigureOut">
              <a:rPr lang="en-IN" smtClean="0"/>
              <a:t>07-07-2023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A33C59-F6CF-44C5-A387-BF3C9955373E}" type="slidenum">
              <a:rPr lang="en-IN" smtClean="0"/>
              <a:t>‹#›</a:t>
            </a:fld>
            <a:endParaRPr lang="en-IN"/>
          </a:p>
        </p:txBody>
      </p:sp>
    </p:spTree>
    <p:extLst>
      <p:ext uri="{BB962C8B-B14F-4D97-AF65-F5344CB8AC3E}">
        <p14:creationId xmlns:p14="http://schemas.microsoft.com/office/powerpoint/2010/main" val="4045517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529D7A2-B7FA-4B8A-A648-A463E5FE527B}" type="datetimeFigureOut">
              <a:rPr lang="en-IN" smtClean="0"/>
              <a:t>07-07-2023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A33C59-F6CF-44C5-A387-BF3C9955373E}" type="slidenum">
              <a:rPr lang="en-IN" smtClean="0"/>
              <a:t>‹#›</a:t>
            </a:fld>
            <a:endParaRPr lang="en-IN"/>
          </a:p>
        </p:txBody>
      </p:sp>
    </p:spTree>
    <p:extLst>
      <p:ext uri="{BB962C8B-B14F-4D97-AF65-F5344CB8AC3E}">
        <p14:creationId xmlns:p14="http://schemas.microsoft.com/office/powerpoint/2010/main" val="854271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529D7A2-B7FA-4B8A-A648-A463E5FE527B}" type="datetimeFigureOut">
              <a:rPr lang="en-IN" smtClean="0"/>
              <a:t>07-07-2023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A33C59-F6CF-44C5-A387-BF3C9955373E}" type="slidenum">
              <a:rPr lang="en-IN" smtClean="0"/>
              <a:t>‹#›</a:t>
            </a:fld>
            <a:endParaRPr lang="en-IN"/>
          </a:p>
        </p:txBody>
      </p:sp>
    </p:spTree>
    <p:extLst>
      <p:ext uri="{BB962C8B-B14F-4D97-AF65-F5344CB8AC3E}">
        <p14:creationId xmlns:p14="http://schemas.microsoft.com/office/powerpoint/2010/main" val="201208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529D7A2-B7FA-4B8A-A648-A463E5FE527B}" type="datetimeFigureOut">
              <a:rPr lang="en-IN" smtClean="0"/>
              <a:t>07-07-2023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4A33C59-F6CF-44C5-A387-BF3C9955373E}" type="slidenum">
              <a:rPr lang="en-IN" smtClean="0"/>
              <a:t>‹#›</a:t>
            </a:fld>
            <a:endParaRPr lang="en-IN"/>
          </a:p>
        </p:txBody>
      </p:sp>
    </p:spTree>
    <p:extLst>
      <p:ext uri="{BB962C8B-B14F-4D97-AF65-F5344CB8AC3E}">
        <p14:creationId xmlns:p14="http://schemas.microsoft.com/office/powerpoint/2010/main" val="3245268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1529D7A2-B7FA-4B8A-A648-A463E5FE527B}" type="datetimeFigureOut">
              <a:rPr lang="en-IN" smtClean="0"/>
              <a:t>07-07-2023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4A33C59-F6CF-44C5-A387-BF3C9955373E}" type="slidenum">
              <a:rPr lang="en-IN" smtClean="0"/>
              <a:t>‹#›</a:t>
            </a:fld>
            <a:endParaRPr lang="en-IN"/>
          </a:p>
        </p:txBody>
      </p:sp>
    </p:spTree>
    <p:extLst>
      <p:ext uri="{BB962C8B-B14F-4D97-AF65-F5344CB8AC3E}">
        <p14:creationId xmlns:p14="http://schemas.microsoft.com/office/powerpoint/2010/main" val="260584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1529D7A2-B7FA-4B8A-A648-A463E5FE527B}" type="datetimeFigureOut">
              <a:rPr lang="en-IN" smtClean="0"/>
              <a:t>07-07-2023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4A33C59-F6CF-44C5-A387-BF3C9955373E}" type="slidenum">
              <a:rPr lang="en-IN" smtClean="0"/>
              <a:t>‹#›</a:t>
            </a:fld>
            <a:endParaRPr lang="en-IN"/>
          </a:p>
        </p:txBody>
      </p:sp>
    </p:spTree>
    <p:extLst>
      <p:ext uri="{BB962C8B-B14F-4D97-AF65-F5344CB8AC3E}">
        <p14:creationId xmlns:p14="http://schemas.microsoft.com/office/powerpoint/2010/main" val="1092049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1529D7A2-B7FA-4B8A-A648-A463E5FE527B}" type="datetimeFigureOut">
              <a:rPr lang="en-IN" smtClean="0"/>
              <a:t>07-07-2023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4A33C59-F6CF-44C5-A387-BF3C9955373E}" type="slidenum">
              <a:rPr lang="en-IN" smtClean="0"/>
              <a:t>‹#›</a:t>
            </a:fld>
            <a:endParaRPr lang="en-IN"/>
          </a:p>
        </p:txBody>
      </p:sp>
    </p:spTree>
    <p:extLst>
      <p:ext uri="{BB962C8B-B14F-4D97-AF65-F5344CB8AC3E}">
        <p14:creationId xmlns:p14="http://schemas.microsoft.com/office/powerpoint/2010/main" val="1437248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29D7A2-B7FA-4B8A-A648-A463E5FE527B}" type="datetimeFigureOut">
              <a:rPr lang="en-IN" smtClean="0"/>
              <a:t>07-07-2023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4A33C59-F6CF-44C5-A387-BF3C9955373E}" type="slidenum">
              <a:rPr lang="en-IN" smtClean="0"/>
              <a:t>‹#›</a:t>
            </a:fld>
            <a:endParaRPr lang="en-IN"/>
          </a:p>
        </p:txBody>
      </p:sp>
    </p:spTree>
    <p:extLst>
      <p:ext uri="{BB962C8B-B14F-4D97-AF65-F5344CB8AC3E}">
        <p14:creationId xmlns:p14="http://schemas.microsoft.com/office/powerpoint/2010/main" val="148782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529D7A2-B7FA-4B8A-A648-A463E5FE527B}" type="datetimeFigureOut">
              <a:rPr lang="en-IN" smtClean="0"/>
              <a:t>07-07-2023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4A33C59-F6CF-44C5-A387-BF3C9955373E}" type="slidenum">
              <a:rPr lang="en-IN" smtClean="0"/>
              <a:t>‹#›</a:t>
            </a:fld>
            <a:endParaRPr lang="en-IN"/>
          </a:p>
        </p:txBody>
      </p:sp>
    </p:spTree>
    <p:extLst>
      <p:ext uri="{BB962C8B-B14F-4D97-AF65-F5344CB8AC3E}">
        <p14:creationId xmlns:p14="http://schemas.microsoft.com/office/powerpoint/2010/main" val="1745622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529D7A2-B7FA-4B8A-A648-A463E5FE527B}" type="datetimeFigureOut">
              <a:rPr lang="en-IN" smtClean="0"/>
              <a:t>07-07-2023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4A33C59-F6CF-44C5-A387-BF3C9955373E}" type="slidenum">
              <a:rPr lang="en-IN" smtClean="0"/>
              <a:t>‹#›</a:t>
            </a:fld>
            <a:endParaRPr lang="en-IN"/>
          </a:p>
        </p:txBody>
      </p:sp>
    </p:spTree>
    <p:extLst>
      <p:ext uri="{BB962C8B-B14F-4D97-AF65-F5344CB8AC3E}">
        <p14:creationId xmlns:p14="http://schemas.microsoft.com/office/powerpoint/2010/main" val="2278714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29D7A2-B7FA-4B8A-A648-A463E5FE527B}" type="datetimeFigureOut">
              <a:rPr lang="en-IN" smtClean="0"/>
              <a:t>07-07-2023</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A33C59-F6CF-44C5-A387-BF3C9955373E}" type="slidenum">
              <a:rPr lang="en-IN" smtClean="0"/>
              <a:t>‹#›</a:t>
            </a:fld>
            <a:endParaRPr lang="en-IN"/>
          </a:p>
        </p:txBody>
      </p:sp>
    </p:spTree>
    <p:extLst>
      <p:ext uri="{BB962C8B-B14F-4D97-AF65-F5344CB8AC3E}">
        <p14:creationId xmlns:p14="http://schemas.microsoft.com/office/powerpoint/2010/main" val="19636580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2689" y="1137483"/>
            <a:ext cx="10515600" cy="5183419"/>
          </a:xfrm>
        </p:spPr>
        <p:txBody>
          <a:bodyPr>
            <a:normAutofit fontScale="90000"/>
          </a:bodyPr>
          <a:lstStyle/>
          <a:p>
            <a:pPr algn="ctr"/>
            <a:r>
              <a:rPr lang="en-US" dirty="0" smtClean="0"/>
              <a:t>POWER POINT PRESENTATION</a:t>
            </a:r>
            <a:br>
              <a:rPr lang="en-US" dirty="0" smtClean="0"/>
            </a:br>
            <a:r>
              <a:rPr lang="en-US" dirty="0" smtClean="0"/>
              <a:t>BY,</a:t>
            </a:r>
            <a:br>
              <a:rPr lang="en-US" dirty="0" smtClean="0"/>
            </a:br>
            <a:r>
              <a:rPr lang="en-US" b="1" u="sng" dirty="0" smtClean="0">
                <a:solidFill>
                  <a:srgbClr val="FF0000"/>
                </a:solidFill>
                <a:effectLst>
                  <a:outerShdw blurRad="38100" dist="38100" dir="2700000" algn="tl">
                    <a:srgbClr val="000000">
                      <a:alpha val="43137"/>
                    </a:srgbClr>
                  </a:outerShdw>
                </a:effectLst>
              </a:rPr>
              <a:t>VISHAL PANDIT PATIL</a:t>
            </a:r>
            <a:r>
              <a:rPr lang="en-US" dirty="0" smtClean="0"/>
              <a:t/>
            </a:r>
            <a:br>
              <a:rPr lang="en-US" dirty="0" smtClean="0"/>
            </a:br>
            <a:r>
              <a:rPr lang="en-US" dirty="0" smtClean="0"/>
              <a:t>CLASS:-BSC THIRD YEAR</a:t>
            </a:r>
            <a:br>
              <a:rPr lang="en-US" dirty="0" smtClean="0"/>
            </a:br>
            <a:r>
              <a:rPr lang="en-US" dirty="0" smtClean="0"/>
              <a:t/>
            </a:r>
            <a:br>
              <a:rPr lang="en-US" dirty="0" smtClean="0"/>
            </a:br>
            <a:r>
              <a:rPr lang="en-US" b="1" u="sng" dirty="0" smtClean="0">
                <a:solidFill>
                  <a:srgbClr val="FF0000"/>
                </a:solidFill>
                <a:effectLst>
                  <a:outerShdw blurRad="38100" dist="38100" dir="2700000" algn="tl">
                    <a:srgbClr val="000000">
                      <a:alpha val="43137"/>
                    </a:srgbClr>
                  </a:outerShdw>
                </a:effectLst>
              </a:rPr>
              <a:t>SUBJECT :- PHYSICS</a:t>
            </a:r>
            <a:r>
              <a:rPr lang="en-US" dirty="0" smtClean="0"/>
              <a:t/>
            </a:r>
            <a:br>
              <a:rPr lang="en-US" dirty="0" smtClean="0"/>
            </a:br>
            <a:r>
              <a:rPr lang="en-US" dirty="0" smtClean="0"/>
              <a:t/>
            </a:r>
            <a:br>
              <a:rPr lang="en-US" dirty="0" smtClean="0"/>
            </a:br>
            <a:r>
              <a:rPr lang="en-US" b="1" u="sng" dirty="0" smtClean="0">
                <a:solidFill>
                  <a:srgbClr val="0070C0"/>
                </a:solidFill>
                <a:effectLst>
                  <a:outerShdw blurRad="38100" dist="38100" dir="2700000" algn="tl">
                    <a:srgbClr val="000000">
                      <a:alpha val="43137"/>
                    </a:srgbClr>
                  </a:outerShdw>
                </a:effectLst>
              </a:rPr>
              <a:t>TOPIC :- NUMBER SYSTEMS</a:t>
            </a:r>
            <a:br>
              <a:rPr lang="en-US" b="1" u="sng" dirty="0" smtClean="0">
                <a:solidFill>
                  <a:srgbClr val="0070C0"/>
                </a:solidFill>
                <a:effectLst>
                  <a:outerShdw blurRad="38100" dist="38100" dir="2700000" algn="tl">
                    <a:srgbClr val="000000">
                      <a:alpha val="43137"/>
                    </a:srgbClr>
                  </a:outerShdw>
                </a:effectLst>
              </a:rPr>
            </a:br>
            <a:endParaRPr lang="en-IN" b="1" u="sng" dirty="0">
              <a:solidFill>
                <a:srgbClr val="0070C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02692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93800"/>
            <a:ext cx="9144000" cy="2387600"/>
          </a:xfrm>
        </p:spPr>
        <p:txBody>
          <a:bodyPr>
            <a:normAutofit/>
          </a:bodyPr>
          <a:lstStyle/>
          <a:p>
            <a:r>
              <a:rPr lang="en-US" sz="2800" b="1" u="sng" dirty="0" smtClean="0"/>
              <a:t>Unit-1-</a:t>
            </a:r>
            <a:br>
              <a:rPr lang="en-US" sz="2800" b="1" u="sng" dirty="0" smtClean="0"/>
            </a:br>
            <a:r>
              <a:rPr lang="en-US" sz="2800" b="1" u="sng" dirty="0">
                <a:solidFill>
                  <a:srgbClr val="FF0000"/>
                </a:solidFill>
                <a:effectLst>
                  <a:outerShdw blurRad="38100" dist="38100" dir="2700000" algn="tl">
                    <a:srgbClr val="000000">
                      <a:alpha val="43137"/>
                    </a:srgbClr>
                  </a:outerShdw>
                </a:effectLst>
              </a:rPr>
              <a:t>N</a:t>
            </a:r>
            <a:r>
              <a:rPr lang="en-US" sz="2800" b="1" u="sng" dirty="0" smtClean="0">
                <a:solidFill>
                  <a:srgbClr val="FF0000"/>
                </a:solidFill>
                <a:effectLst>
                  <a:outerShdw blurRad="38100" dist="38100" dir="2700000" algn="tl">
                    <a:srgbClr val="000000">
                      <a:alpha val="43137"/>
                    </a:srgbClr>
                  </a:outerShdw>
                </a:effectLst>
              </a:rPr>
              <a:t>umber Systems</a:t>
            </a:r>
            <a:endParaRPr lang="en-IN" sz="2800" b="1" u="sng" dirty="0">
              <a:solidFill>
                <a:srgbClr val="FF00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595021" y="1926454"/>
            <a:ext cx="9144000" cy="3775229"/>
          </a:xfrm>
        </p:spPr>
        <p:txBody>
          <a:bodyPr>
            <a:normAutofit fontScale="62500" lnSpcReduction="20000"/>
          </a:bodyPr>
          <a:lstStyle/>
          <a:p>
            <a:r>
              <a:rPr lang="en-US" sz="3200" u="sng" dirty="0" smtClean="0">
                <a:solidFill>
                  <a:schemeClr val="accent1"/>
                </a:solidFill>
                <a:effectLst>
                  <a:outerShdw blurRad="38100" dist="38100" dir="2700000" algn="tl">
                    <a:srgbClr val="000000">
                      <a:alpha val="43137"/>
                    </a:srgbClr>
                  </a:outerShdw>
                </a:effectLst>
              </a:rPr>
              <a:t>INTRODUCTION:- </a:t>
            </a:r>
          </a:p>
          <a:p>
            <a:pPr marL="457200" indent="-457200" algn="l">
              <a:buFont typeface="Arial" panose="020B0604020202020204" pitchFamily="34" charset="0"/>
              <a:buChar char="•"/>
            </a:pPr>
            <a:r>
              <a:rPr lang="en-US" sz="3300" dirty="0" smtClean="0"/>
              <a:t>Binary number systems and digital codes are very essential in computers and digital electronics</a:t>
            </a:r>
          </a:p>
          <a:p>
            <a:pPr marL="457200" indent="-457200" algn="l">
              <a:buFont typeface="Arial" panose="020B0604020202020204" pitchFamily="34" charset="0"/>
              <a:buChar char="•"/>
            </a:pPr>
            <a:r>
              <a:rPr lang="en-US" sz="3300" dirty="0" smtClean="0"/>
              <a:t>In this unit we will study different types of number systems such as binary,decimal,octal,hexadecimal,excess-3-code,BCD,GRAY code etc. </a:t>
            </a:r>
          </a:p>
          <a:p>
            <a:pPr marL="457200" indent="-457200" algn="l">
              <a:buFont typeface="Arial" panose="020B0604020202020204" pitchFamily="34" charset="0"/>
              <a:buChar char="•"/>
            </a:pPr>
            <a:r>
              <a:rPr lang="en-US" sz="3300" dirty="0" smtClean="0"/>
              <a:t>Also we will study how to convert these numbers from one form of number system into another i.e. Interconversion of number system.</a:t>
            </a:r>
          </a:p>
          <a:p>
            <a:pPr marL="457200" indent="-457200" algn="l">
              <a:buFont typeface="Arial" panose="020B0604020202020204" pitchFamily="34" charset="0"/>
              <a:buChar char="•"/>
            </a:pPr>
            <a:r>
              <a:rPr lang="en-US" sz="3300" dirty="0" smtClean="0"/>
              <a:t>Also we will study 1’s compliment representation and 2’s compliment representation of numbers. </a:t>
            </a:r>
          </a:p>
          <a:p>
            <a:pPr marL="457200" indent="-457200" algn="l">
              <a:buFont typeface="Arial" panose="020B0604020202020204" pitchFamily="34" charset="0"/>
              <a:buChar char="•"/>
            </a:pPr>
            <a:r>
              <a:rPr lang="en-US" sz="3300" dirty="0" smtClean="0"/>
              <a:t>Then we will study binary arithmetic i.e. addition, subtraction, multiplication and division of binary numbers. </a:t>
            </a:r>
          </a:p>
          <a:p>
            <a:pPr marL="457200" indent="-457200" algn="l">
              <a:buFont typeface="Arial" panose="020B0604020202020204" pitchFamily="34" charset="0"/>
              <a:buChar char="•"/>
            </a:pPr>
            <a:r>
              <a:rPr lang="en-US" sz="3300" dirty="0" smtClean="0"/>
              <a:t>Having the knowledge of “Binary Arithmetic” we can basically understand the working of computers or other digital systems. </a:t>
            </a:r>
            <a:endParaRPr lang="en-IN" sz="3300" dirty="0"/>
          </a:p>
        </p:txBody>
      </p:sp>
    </p:spTree>
    <p:extLst>
      <p:ext uri="{BB962C8B-B14F-4D97-AF65-F5344CB8AC3E}">
        <p14:creationId xmlns:p14="http://schemas.microsoft.com/office/powerpoint/2010/main" val="80496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smtClean="0">
                <a:solidFill>
                  <a:srgbClr val="FF0000"/>
                </a:solidFill>
                <a:effectLst>
                  <a:outerShdw blurRad="38100" dist="38100" dir="2700000" algn="tl">
                    <a:srgbClr val="000000">
                      <a:alpha val="43137"/>
                    </a:srgbClr>
                  </a:outerShdw>
                </a:effectLst>
              </a:rPr>
              <a:t>DECIMAL NUMBER SYSTEM:-</a:t>
            </a:r>
            <a:endParaRPr lang="en-IN" b="1" u="sng"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49423" y="1497150"/>
            <a:ext cx="10515600" cy="4726095"/>
          </a:xfrm>
        </p:spPr>
        <p:txBody>
          <a:bodyPr>
            <a:normAutofit fontScale="92500" lnSpcReduction="20000"/>
          </a:bodyPr>
          <a:lstStyle/>
          <a:p>
            <a:r>
              <a:rPr lang="en-US" dirty="0" smtClean="0"/>
              <a:t>Decimal numbers are the numbers that we use in our daily life. This number system has digits used from 0,1,2,3,4,5,6,7,8 and 9 , therefore BASE or RADIX of decimal number system is 10.</a:t>
            </a:r>
          </a:p>
          <a:p>
            <a:r>
              <a:rPr lang="en-US" dirty="0" smtClean="0"/>
              <a:t> Ex:- (534)10 In above example 534 is the number and 10 is the base of the number system used. </a:t>
            </a:r>
          </a:p>
          <a:p>
            <a:r>
              <a:rPr lang="en-US" dirty="0" smtClean="0"/>
              <a:t>How to find Equivalent Weight of a Decimal Digit:- Decimal number system is a “weighted number system” that means each digit or number of the decimal number system have a fixed weightage .</a:t>
            </a:r>
          </a:p>
          <a:p>
            <a:r>
              <a:rPr lang="en-US" dirty="0" smtClean="0"/>
              <a:t>Lets study how to find out the Equivalent Weight of a Decimal Digit . The weightage of Decimal numbers starts from 1, 10 ,100 ,1000….. so on from right to left for whole numbers and for fractional numbers negative powers of 10 from left to right </a:t>
            </a:r>
            <a:endParaRPr lang="en-US" dirty="0"/>
          </a:p>
          <a:p>
            <a:r>
              <a:rPr lang="en-US" dirty="0" smtClean="0"/>
              <a:t>The point separating fractional and whole part of the numbers is the Decimal Point.</a:t>
            </a:r>
            <a:endParaRPr lang="en-IN" dirty="0"/>
          </a:p>
        </p:txBody>
      </p:sp>
    </p:spTree>
    <p:extLst>
      <p:ext uri="{BB962C8B-B14F-4D97-AF65-F5344CB8AC3E}">
        <p14:creationId xmlns:p14="http://schemas.microsoft.com/office/powerpoint/2010/main" val="874189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effectLst>
                  <a:outerShdw blurRad="38100" dist="38100" dir="2700000" algn="tl">
                    <a:srgbClr val="000000">
                      <a:alpha val="43137"/>
                    </a:srgbClr>
                  </a:outerShdw>
                </a:effectLst>
              </a:rPr>
              <a:t>How to find Equivalent Weight of a Decimal Digit</a:t>
            </a:r>
            <a:r>
              <a:rPr lang="en-US" dirty="0" smtClean="0"/>
              <a:t>:-</a:t>
            </a:r>
            <a:endParaRPr lang="en-IN" dirty="0"/>
          </a:p>
        </p:txBody>
      </p:sp>
      <p:sp>
        <p:nvSpPr>
          <p:cNvPr id="3" name="Content Placeholder 2"/>
          <p:cNvSpPr>
            <a:spLocks noGrp="1"/>
          </p:cNvSpPr>
          <p:nvPr>
            <p:ph idx="1"/>
          </p:nvPr>
        </p:nvSpPr>
        <p:spPr/>
        <p:txBody>
          <a:bodyPr/>
          <a:lstStyle/>
          <a:p>
            <a:r>
              <a:rPr lang="en-US" dirty="0" smtClean="0"/>
              <a:t>For example :- In the number (432)10,</a:t>
            </a:r>
          </a:p>
          <a:p>
            <a:r>
              <a:rPr lang="en-US" dirty="0" smtClean="0"/>
              <a:t>Right most digit 2 is called as the Least significant bit i.e. L.S.B. having the lowest weightage</a:t>
            </a:r>
          </a:p>
          <a:p>
            <a:r>
              <a:rPr lang="en-US" dirty="0"/>
              <a:t>A</a:t>
            </a:r>
            <a:r>
              <a:rPr lang="en-US" dirty="0" smtClean="0"/>
              <a:t>nd the digit 4 is called as the most significant bit i.e. M.S.B. having the highest weightage. </a:t>
            </a:r>
          </a:p>
          <a:p>
            <a:r>
              <a:rPr lang="en-US" dirty="0" smtClean="0"/>
              <a:t>The Equivalent weight of the above decimal number can be determined as the follow,</a:t>
            </a:r>
          </a:p>
          <a:p>
            <a:r>
              <a:rPr lang="en-US" dirty="0" smtClean="0"/>
              <a:t> 4x100=400 3x10=30 2x1=2 i.e. 400+30+2= 432 is the decimal number with its sum values of each digit.</a:t>
            </a:r>
            <a:endParaRPr lang="en-IN" dirty="0"/>
          </a:p>
        </p:txBody>
      </p:sp>
    </p:spTree>
    <p:extLst>
      <p:ext uri="{BB962C8B-B14F-4D97-AF65-F5344CB8AC3E}">
        <p14:creationId xmlns:p14="http://schemas.microsoft.com/office/powerpoint/2010/main" val="717103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effectLst>
                  <a:outerShdw blurRad="38100" dist="38100" dir="2700000" algn="tl">
                    <a:srgbClr val="000000">
                      <a:alpha val="43137"/>
                    </a:srgbClr>
                  </a:outerShdw>
                </a:effectLst>
              </a:rPr>
              <a:t>Binary Numbers System :-</a:t>
            </a:r>
            <a:endParaRPr lang="en-IN" b="1" u="sng"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76056" y="1479395"/>
            <a:ext cx="10515600" cy="4797117"/>
          </a:xfrm>
        </p:spPr>
        <p:txBody>
          <a:bodyPr>
            <a:normAutofit fontScale="70000" lnSpcReduction="20000"/>
          </a:bodyPr>
          <a:lstStyle/>
          <a:p>
            <a:r>
              <a:rPr lang="en-US" dirty="0" smtClean="0"/>
              <a:t>Computer only knows language of Binary Number system therefore, Binary numbers are very essential in computer and digital codes.</a:t>
            </a:r>
          </a:p>
          <a:p>
            <a:r>
              <a:rPr lang="en-US" dirty="0" smtClean="0"/>
              <a:t> All the programming of the computer is done in the form of binary number system. </a:t>
            </a:r>
          </a:p>
          <a:p>
            <a:r>
              <a:rPr lang="en-US" dirty="0" smtClean="0"/>
              <a:t>In Binary numbers only digits 0 and 1 are used. Hence Base or Radix of a binary number is 2. </a:t>
            </a:r>
          </a:p>
          <a:p>
            <a:r>
              <a:rPr lang="en-US" dirty="0" smtClean="0"/>
              <a:t>Largest Binary number which can be formed using given “n” number of binary digits is given by, (2n -1).</a:t>
            </a:r>
          </a:p>
          <a:p>
            <a:r>
              <a:rPr lang="en-US" dirty="0" smtClean="0"/>
              <a:t>Example:- If 4 binary digits are given then Largest binary number formed is , Here n=4, 2 4 -1 = 16-1 = 15.</a:t>
            </a:r>
          </a:p>
          <a:p>
            <a:r>
              <a:rPr lang="en-US" dirty="0" smtClean="0"/>
              <a:t> Hence , by using 4 binary digits a largest binary number 15 can be formed. e.g. (110001)2 is a binary number. Here 2 is the base of the given binary number. </a:t>
            </a:r>
          </a:p>
          <a:p>
            <a:r>
              <a:rPr lang="en-US" dirty="0" smtClean="0"/>
              <a:t>In this given binary number (110001)2 the rightmost digit 1 is having the least weightage called as the least significant bit i.e. L.S.B. and the left most digit 1 is having the highest weightage and called as the most significant bit i.e. M.S.B.</a:t>
            </a:r>
          </a:p>
          <a:p>
            <a:r>
              <a:rPr lang="en-US" dirty="0" smtClean="0"/>
              <a:t> Binary number system is also a weighted number system. i.e. Each digit of a binary number is having a fixed weightage. Weightage of the binary number increases from right to left</a:t>
            </a:r>
            <a:endParaRPr lang="en-IN" dirty="0"/>
          </a:p>
        </p:txBody>
      </p:sp>
    </p:spTree>
    <p:extLst>
      <p:ext uri="{BB962C8B-B14F-4D97-AF65-F5344CB8AC3E}">
        <p14:creationId xmlns:p14="http://schemas.microsoft.com/office/powerpoint/2010/main" val="3217742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effectLst>
                  <a:outerShdw blurRad="38100" dist="38100" dir="2700000" algn="tl">
                    <a:srgbClr val="000000">
                      <a:alpha val="43137"/>
                    </a:srgbClr>
                  </a:outerShdw>
                </a:effectLst>
              </a:rPr>
              <a:t>Octal Number System:-</a:t>
            </a:r>
            <a:endParaRPr lang="en-IN" b="1" u="sng"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r>
              <a:rPr lang="en-US" dirty="0" smtClean="0"/>
              <a:t> In Octal number system 8 digits are used from 0,1,2,3,4,5,6 and 7 </a:t>
            </a:r>
          </a:p>
          <a:p>
            <a:r>
              <a:rPr lang="en-US" dirty="0"/>
              <a:t>H</a:t>
            </a:r>
            <a:r>
              <a:rPr lang="en-US" dirty="0" smtClean="0"/>
              <a:t>ence the base of octal numbers is 8. </a:t>
            </a:r>
          </a:p>
          <a:p>
            <a:r>
              <a:rPr lang="en-US" dirty="0" smtClean="0"/>
              <a:t>Each Octal digit is representing a group of three binary digits</a:t>
            </a:r>
          </a:p>
          <a:p>
            <a:r>
              <a:rPr lang="en-US" dirty="0" smtClean="0"/>
              <a:t> Ex:- (267)8 </a:t>
            </a:r>
          </a:p>
          <a:p>
            <a:r>
              <a:rPr lang="en-US" dirty="0" smtClean="0"/>
              <a:t>In above example 267 is the octal number </a:t>
            </a:r>
          </a:p>
          <a:p>
            <a:r>
              <a:rPr lang="en-US" dirty="0" smtClean="0"/>
              <a:t>8 is the base of the number system used.</a:t>
            </a:r>
          </a:p>
          <a:p>
            <a:r>
              <a:rPr lang="en-US" dirty="0" smtClean="0"/>
              <a:t>Octal number system is a “weighted number system” that means each digit or number of the Octal number system have a fixed weightage .Lets study how to find out the Equivalent Weight of a Octal Digit .</a:t>
            </a:r>
            <a:endParaRPr lang="en-IN" dirty="0"/>
          </a:p>
        </p:txBody>
      </p:sp>
    </p:spTree>
    <p:extLst>
      <p:ext uri="{BB962C8B-B14F-4D97-AF65-F5344CB8AC3E}">
        <p14:creationId xmlns:p14="http://schemas.microsoft.com/office/powerpoint/2010/main" val="3979555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effectLst>
                  <a:outerShdw blurRad="38100" dist="38100" dir="2700000" algn="tl">
                    <a:srgbClr val="000000">
                      <a:alpha val="43137"/>
                    </a:srgbClr>
                  </a:outerShdw>
                </a:effectLst>
              </a:rPr>
              <a:t>Hexadecimal Number System :-</a:t>
            </a:r>
            <a:endParaRPr lang="en-IN" b="1" u="sng"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dirty="0" smtClean="0"/>
              <a:t> Hexadecimal number system is an Alphanumeric weighted number system. </a:t>
            </a:r>
          </a:p>
          <a:p>
            <a:r>
              <a:rPr lang="en-US" dirty="0" smtClean="0"/>
              <a:t>In hexadecimal number system digits 0,1,2,3,4,5,6,7,8, 9 and alphabets A,B,C,D,E and F are used. </a:t>
            </a:r>
          </a:p>
          <a:p>
            <a:r>
              <a:rPr lang="en-US" dirty="0" smtClean="0"/>
              <a:t>So in total 16 symbols are used to represent a Hexadecimal number. </a:t>
            </a:r>
          </a:p>
          <a:p>
            <a:r>
              <a:rPr lang="en-US" dirty="0" smtClean="0"/>
              <a:t>Hence the base or radix of the Hexadecimal number is 16</a:t>
            </a:r>
          </a:p>
          <a:p>
            <a:r>
              <a:rPr lang="en-US" dirty="0" smtClean="0"/>
              <a:t>The weightage of Hexadecimal numbers starts from right to left for whole numbers and for fractional numbers negative powers of 16 from left to right</a:t>
            </a:r>
            <a:endParaRPr lang="en-IN" dirty="0"/>
          </a:p>
        </p:txBody>
      </p:sp>
    </p:spTree>
    <p:extLst>
      <p:ext uri="{BB962C8B-B14F-4D97-AF65-F5344CB8AC3E}">
        <p14:creationId xmlns:p14="http://schemas.microsoft.com/office/powerpoint/2010/main" val="1788526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5237" y="2833118"/>
            <a:ext cx="10515600" cy="1325563"/>
          </a:xfrm>
        </p:spPr>
        <p:txBody>
          <a:bodyPr>
            <a:noAutofit/>
          </a:bodyPr>
          <a:lstStyle/>
          <a:p>
            <a:pPr algn="ctr"/>
            <a:r>
              <a:rPr lang="en-US" sz="7200" b="1" u="sng" dirty="0" smtClean="0">
                <a:solidFill>
                  <a:srgbClr val="0070C0"/>
                </a:solidFill>
                <a:effectLst>
                  <a:outerShdw blurRad="38100" dist="38100" dir="2700000" algn="tl">
                    <a:srgbClr val="000000">
                      <a:alpha val="43137"/>
                    </a:srgbClr>
                  </a:outerShdw>
                </a:effectLst>
              </a:rPr>
              <a:t>THANK YOU</a:t>
            </a:r>
            <a:endParaRPr lang="en-IN" sz="7200" b="1" u="sng" dirty="0">
              <a:solidFill>
                <a:srgbClr val="0070C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489045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790</Words>
  <Application>Microsoft Office PowerPoint</Application>
  <PresentationFormat>Widescreen</PresentationFormat>
  <Paragraphs>45</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POWER POINT PRESENTATION BY, VISHAL PANDIT PATIL CLASS:-BSC THIRD YEAR  SUBJECT :- PHYSICS  TOPIC :- NUMBER SYSTEMS </vt:lpstr>
      <vt:lpstr>Unit-1- Number Systems</vt:lpstr>
      <vt:lpstr>DECIMAL NUMBER SYSTEM:-</vt:lpstr>
      <vt:lpstr>How to find Equivalent Weight of a Decimal Digit:-</vt:lpstr>
      <vt:lpstr>Binary Numbers System :-</vt:lpstr>
      <vt:lpstr>Octal Number System:-</vt:lpstr>
      <vt:lpstr>Hexadecimal Number System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Unit-1- Number Systems</dc:title>
  <dc:creator>LENOVO8</dc:creator>
  <cp:lastModifiedBy>LENOVO8</cp:lastModifiedBy>
  <cp:revision>4</cp:revision>
  <dcterms:created xsi:type="dcterms:W3CDTF">2023-07-07T08:33:07Z</dcterms:created>
  <dcterms:modified xsi:type="dcterms:W3CDTF">2023-07-07T09:11:17Z</dcterms:modified>
</cp:coreProperties>
</file>